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sldIdLst>
    <p:sldId id="256" r:id="rId3"/>
    <p:sldId id="258" r:id="rId4"/>
    <p:sldId id="261" r:id="rId5"/>
    <p:sldId id="262" r:id="rId6"/>
    <p:sldId id="275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FB03-7E41-4284-8237-D24BA005FDF9}" type="datetimeFigureOut">
              <a:rPr lang="fr-CA" smtClean="0"/>
              <a:t>2026-05-19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1299-1DA4-40F9-9B41-74B76EA033A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9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d98df4f6c_0_1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2ed98df4f6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025" y="1163638"/>
            <a:ext cx="41889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d98df4f6c_0_13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ed98df4f6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025" y="1163638"/>
            <a:ext cx="41889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d98df4f6c_0_19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ed98df4f6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025" y="1163638"/>
            <a:ext cx="41889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36422" y="-1"/>
            <a:ext cx="13723329" cy="686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/>
          <p:nvPr/>
        </p:nvSpPr>
        <p:spPr>
          <a:xfrm>
            <a:off x="2747112" y="1"/>
            <a:ext cx="6710160" cy="50611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747112" y="5311684"/>
            <a:ext cx="6710160" cy="1553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099" y="1583871"/>
            <a:ext cx="4507299" cy="197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23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-2" y="2"/>
            <a:ext cx="12192001" cy="7347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6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6723" y="6239958"/>
            <a:ext cx="1465277" cy="732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33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36422" y="-1"/>
            <a:ext cx="13723329" cy="68648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7"/>
          <p:cNvSpPr/>
          <p:nvPr/>
        </p:nvSpPr>
        <p:spPr>
          <a:xfrm>
            <a:off x="2747112" y="1"/>
            <a:ext cx="6710160" cy="50611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2747112" y="5311684"/>
            <a:ext cx="6710160" cy="1553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099" y="1583871"/>
            <a:ext cx="4507299" cy="197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58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8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6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9"/>
          <p:cNvSpPr/>
          <p:nvPr/>
        </p:nvSpPr>
        <p:spPr>
          <a:xfrm>
            <a:off x="-2" y="2"/>
            <a:ext cx="12192001" cy="7347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-2" y="2"/>
            <a:ext cx="12192001" cy="7347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0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0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2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06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32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8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0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-2" y="2"/>
            <a:ext cx="12192001" cy="68579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3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3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1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20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/>
          <p:nvPr/>
        </p:nvSpPr>
        <p:spPr>
          <a:xfrm>
            <a:off x="-1" y="6354808"/>
            <a:ext cx="12192001" cy="50319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5" descr="signature_jlr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8610" y="6444612"/>
            <a:ext cx="98213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5"/>
          <p:cNvSpPr txBox="1"/>
          <p:nvPr/>
        </p:nvSpPr>
        <p:spPr>
          <a:xfrm>
            <a:off x="7824153" y="6593655"/>
            <a:ext cx="30044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fr-CA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JLR SOLUTIONS FONCIÈRES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437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195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88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177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74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02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47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6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866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61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51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6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961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0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7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262D-8496-4984-9A3F-E4688EA6559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2026-05-19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C67B-A774-4F76-8830-FFED9B94096E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405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5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/>
          <p:nvPr/>
        </p:nvSpPr>
        <p:spPr>
          <a:xfrm>
            <a:off x="3778003" y="839827"/>
            <a:ext cx="4562120" cy="2817773"/>
          </a:xfrm>
          <a:prstGeom prst="rect">
            <a:avLst/>
          </a:prstGeom>
          <a:solidFill>
            <a:srgbClr val="33006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974" y="1256214"/>
            <a:ext cx="3876018" cy="226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3585483" y="5532427"/>
            <a:ext cx="503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fr-CA" sz="3200" b="1" kern="0">
                <a:solidFill>
                  <a:srgbClr val="33006F"/>
                </a:solidFill>
                <a:latin typeface="Arial"/>
                <a:cs typeface="Arial"/>
                <a:sym typeface="Arial"/>
              </a:rPr>
              <a:t>Formation JLR</a:t>
            </a:r>
            <a:endParaRPr sz="3200" b="1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ed98df4f6c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823972"/>
            <a:ext cx="9144000" cy="5453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ed98df4f6c_0_19"/>
          <p:cNvSpPr txBox="1"/>
          <p:nvPr/>
        </p:nvSpPr>
        <p:spPr>
          <a:xfrm>
            <a:off x="1909705" y="71438"/>
            <a:ext cx="37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fr-CA" sz="2400" b="1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Province de Québec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ed98df4f6c_0_19"/>
          <p:cNvSpPr txBox="1"/>
          <p:nvPr/>
        </p:nvSpPr>
        <p:spPr>
          <a:xfrm>
            <a:off x="1547755" y="812730"/>
            <a:ext cx="914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Mise à jour quotidienne par l’analyse </a:t>
            </a:r>
            <a:b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de plus de </a:t>
            </a:r>
            <a:r>
              <a:rPr lang="fr-CA" sz="2000" b="1" u="sng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600 000</a:t>
            </a:r>
            <a:r>
              <a:rPr lang="fr-CA" sz="2000" b="1" kern="0">
                <a:solidFill>
                  <a:srgbClr val="51456D"/>
                </a:solidFill>
                <a:latin typeface="Arial"/>
                <a:ea typeface="Arial"/>
                <a:cs typeface="Arial"/>
                <a:sym typeface="Arial"/>
              </a:rPr>
              <a:t> transactions immobilières annuellement</a:t>
            </a:r>
            <a:endParaRPr sz="2000" b="1" kern="0">
              <a:solidFill>
                <a:srgbClr val="5145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ed98df4f6c_0_19"/>
          <p:cNvSpPr txBox="1"/>
          <p:nvPr/>
        </p:nvSpPr>
        <p:spPr>
          <a:xfrm>
            <a:off x="2257424" y="1640263"/>
            <a:ext cx="7572300" cy="461700"/>
          </a:xfrm>
          <a:prstGeom prst="rect">
            <a:avLst/>
          </a:prstGeom>
          <a:solidFill>
            <a:schemeClr val="lt1">
              <a:alpha val="8117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fr-CA" sz="24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4 700 000 propriétés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ed98df4f6c_0_19"/>
          <p:cNvSpPr txBox="1"/>
          <p:nvPr/>
        </p:nvSpPr>
        <p:spPr>
          <a:xfrm>
            <a:off x="1909700" y="2824650"/>
            <a:ext cx="2339100" cy="1754700"/>
          </a:xfrm>
          <a:prstGeom prst="rect">
            <a:avLst/>
          </a:prstGeom>
          <a:solidFill>
            <a:schemeClr val="dk1">
              <a:alpha val="7803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5 700 000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propriétaires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ed98df4f6c_0_19"/>
          <p:cNvSpPr txBox="1"/>
          <p:nvPr/>
        </p:nvSpPr>
        <p:spPr>
          <a:xfrm>
            <a:off x="4608125" y="2824650"/>
            <a:ext cx="2653800" cy="1754700"/>
          </a:xfrm>
          <a:prstGeom prst="rect">
            <a:avLst/>
          </a:prstGeom>
          <a:solidFill>
            <a:schemeClr val="dk1">
              <a:alpha val="7803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Plus de 10 400 000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depuis 1986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ed98df4f6c_0_19"/>
          <p:cNvSpPr txBox="1"/>
          <p:nvPr/>
        </p:nvSpPr>
        <p:spPr>
          <a:xfrm>
            <a:off x="7770000" y="2824650"/>
            <a:ext cx="2590500" cy="1754700"/>
          </a:xfrm>
          <a:prstGeom prst="rect">
            <a:avLst/>
          </a:prstGeom>
          <a:solidFill>
            <a:schemeClr val="dk1">
              <a:alpha val="7803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35 000 000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intervenants impliqués dans une transaction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ed98df4f6c_0_19"/>
          <p:cNvSpPr/>
          <p:nvPr/>
        </p:nvSpPr>
        <p:spPr>
          <a:xfrm rot="10800000">
            <a:off x="2571870" y="2101560"/>
            <a:ext cx="895200" cy="515700"/>
          </a:xfrm>
          <a:prstGeom prst="triangle">
            <a:avLst>
              <a:gd name="adj" fmla="val 50000"/>
            </a:avLst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ed98df4f6c_0_19"/>
          <p:cNvSpPr/>
          <p:nvPr/>
        </p:nvSpPr>
        <p:spPr>
          <a:xfrm rot="10800000">
            <a:off x="5596058" y="2101560"/>
            <a:ext cx="895200" cy="515700"/>
          </a:xfrm>
          <a:prstGeom prst="triangle">
            <a:avLst>
              <a:gd name="adj" fmla="val 50000"/>
            </a:avLst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ed98df4f6c_0_19"/>
          <p:cNvSpPr/>
          <p:nvPr/>
        </p:nvSpPr>
        <p:spPr>
          <a:xfrm rot="10800000">
            <a:off x="8549199" y="2101560"/>
            <a:ext cx="895200" cy="515700"/>
          </a:xfrm>
          <a:prstGeom prst="triangle">
            <a:avLst>
              <a:gd name="adj" fmla="val 50000"/>
            </a:avLst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2ed98df4f6c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819150"/>
            <a:ext cx="9144001" cy="543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ed98df4f6c_0_132"/>
          <p:cNvSpPr txBox="1"/>
          <p:nvPr/>
        </p:nvSpPr>
        <p:spPr>
          <a:xfrm>
            <a:off x="1909705" y="71438"/>
            <a:ext cx="51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fr-CA" sz="2400" b="1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Registre foncier du Québec</a:t>
            </a:r>
            <a:endParaRPr sz="2400" b="1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g2ed98df4f6c_0_132"/>
          <p:cNvGrpSpPr/>
          <p:nvPr/>
        </p:nvGrpSpPr>
        <p:grpSpPr>
          <a:xfrm>
            <a:off x="2415183" y="2125977"/>
            <a:ext cx="7453686" cy="3468541"/>
            <a:chOff x="2184" y="297753"/>
            <a:chExt cx="7453686" cy="3468541"/>
          </a:xfrm>
        </p:grpSpPr>
        <p:sp>
          <p:nvSpPr>
            <p:cNvPr id="182" name="Google Shape;182;g2ed98df4f6c_0_132"/>
            <p:cNvSpPr/>
            <p:nvPr/>
          </p:nvSpPr>
          <p:spPr>
            <a:xfrm>
              <a:off x="2184" y="298580"/>
              <a:ext cx="1733400" cy="10401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ed98df4f6c_0_132"/>
            <p:cNvSpPr txBox="1"/>
            <p:nvPr/>
          </p:nvSpPr>
          <p:spPr>
            <a:xfrm>
              <a:off x="2184" y="298580"/>
              <a:ext cx="1733400" cy="104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Ventes immobilières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ed98df4f6c_0_132"/>
            <p:cNvSpPr/>
            <p:nvPr/>
          </p:nvSpPr>
          <p:spPr>
            <a:xfrm>
              <a:off x="1908946" y="29858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ed98df4f6c_0_132"/>
            <p:cNvSpPr txBox="1"/>
            <p:nvPr/>
          </p:nvSpPr>
          <p:spPr>
            <a:xfrm>
              <a:off x="1908946" y="298580"/>
              <a:ext cx="1733400" cy="104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Préavis d’exercice </a:t>
              </a:r>
              <a:b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(avis 60 jours)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ed98df4f6c_0_132"/>
            <p:cNvSpPr/>
            <p:nvPr/>
          </p:nvSpPr>
          <p:spPr>
            <a:xfrm>
              <a:off x="3815708" y="297753"/>
              <a:ext cx="1733400" cy="1041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ed98df4f6c_0_132"/>
            <p:cNvSpPr txBox="1"/>
            <p:nvPr/>
          </p:nvSpPr>
          <p:spPr>
            <a:xfrm>
              <a:off x="3815708" y="297753"/>
              <a:ext cx="1733400" cy="104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Délaissements (reprises de finance)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ed98df4f6c_0_132"/>
            <p:cNvSpPr/>
            <p:nvPr/>
          </p:nvSpPr>
          <p:spPr>
            <a:xfrm>
              <a:off x="5722470" y="29858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ed98df4f6c_0_132"/>
            <p:cNvSpPr txBox="1"/>
            <p:nvPr/>
          </p:nvSpPr>
          <p:spPr>
            <a:xfrm>
              <a:off x="5722470" y="298580"/>
              <a:ext cx="1733400" cy="104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Hypothèques légales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ed98df4f6c_0_132"/>
            <p:cNvSpPr/>
            <p:nvPr/>
          </p:nvSpPr>
          <p:spPr>
            <a:xfrm>
              <a:off x="2184" y="151280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ed98df4f6c_0_132"/>
            <p:cNvSpPr txBox="1"/>
            <p:nvPr/>
          </p:nvSpPr>
          <p:spPr>
            <a:xfrm>
              <a:off x="2184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Avis de retrait de percevoir les loyers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ed98df4f6c_0_132"/>
            <p:cNvSpPr/>
            <p:nvPr/>
          </p:nvSpPr>
          <p:spPr>
            <a:xfrm>
              <a:off x="1908946" y="1512800"/>
              <a:ext cx="1733400" cy="104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ed98df4f6c_0_132"/>
            <p:cNvSpPr txBox="1"/>
            <p:nvPr/>
          </p:nvSpPr>
          <p:spPr>
            <a:xfrm>
              <a:off x="1908946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Baux enregistrés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ed98df4f6c_0_132"/>
            <p:cNvSpPr/>
            <p:nvPr/>
          </p:nvSpPr>
          <p:spPr>
            <a:xfrm>
              <a:off x="3815708" y="1512800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ed98df4f6c_0_132"/>
            <p:cNvSpPr txBox="1"/>
            <p:nvPr/>
          </p:nvSpPr>
          <p:spPr>
            <a:xfrm>
              <a:off x="3815708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Avis de dé/contamination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ed98df4f6c_0_132"/>
            <p:cNvSpPr/>
            <p:nvPr/>
          </p:nvSpPr>
          <p:spPr>
            <a:xfrm>
              <a:off x="5722470" y="1512800"/>
              <a:ext cx="1733400" cy="1040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ed98df4f6c_0_132"/>
            <p:cNvSpPr txBox="1"/>
            <p:nvPr/>
          </p:nvSpPr>
          <p:spPr>
            <a:xfrm>
              <a:off x="5722470" y="1512800"/>
              <a:ext cx="1733400" cy="104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Déclarations de copropriétés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ed98df4f6c_0_132"/>
            <p:cNvSpPr/>
            <p:nvPr/>
          </p:nvSpPr>
          <p:spPr>
            <a:xfrm>
              <a:off x="2184" y="2726194"/>
              <a:ext cx="1733400" cy="10401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ed98df4f6c_0_132"/>
            <p:cNvSpPr txBox="1"/>
            <p:nvPr/>
          </p:nvSpPr>
          <p:spPr>
            <a:xfrm>
              <a:off x="2184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Déclarations de résidences familiales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ed98df4f6c_0_132"/>
            <p:cNvSpPr/>
            <p:nvPr/>
          </p:nvSpPr>
          <p:spPr>
            <a:xfrm>
              <a:off x="1908946" y="2726194"/>
              <a:ext cx="1733400" cy="104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ed98df4f6c_0_132"/>
            <p:cNvSpPr txBox="1"/>
            <p:nvPr/>
          </p:nvSpPr>
          <p:spPr>
            <a:xfrm>
              <a:off x="1908946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Ordonnances de blocages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ed98df4f6c_0_132"/>
            <p:cNvSpPr/>
            <p:nvPr/>
          </p:nvSpPr>
          <p:spPr>
            <a:xfrm>
              <a:off x="3815708" y="2726194"/>
              <a:ext cx="1733400" cy="10401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2ed98df4f6c_0_132"/>
            <p:cNvSpPr txBox="1"/>
            <p:nvPr/>
          </p:nvSpPr>
          <p:spPr>
            <a:xfrm>
              <a:off x="3815708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Hypothèques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2ed98df4f6c_0_132"/>
            <p:cNvSpPr/>
            <p:nvPr/>
          </p:nvSpPr>
          <p:spPr>
            <a:xfrm>
              <a:off x="5722470" y="2726194"/>
              <a:ext cx="1733400" cy="10401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ed98df4f6c_0_132"/>
            <p:cNvSpPr txBox="1"/>
            <p:nvPr/>
          </p:nvSpPr>
          <p:spPr>
            <a:xfrm>
              <a:off x="5722470" y="2726194"/>
              <a:ext cx="1733400" cy="10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600"/>
              </a:pPr>
              <a:r>
                <a:rPr lang="fr-CA" sz="1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Transmissions (successions)</a:t>
              </a: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g2ed98df4f6c_0_132"/>
          <p:cNvSpPr txBox="1"/>
          <p:nvPr/>
        </p:nvSpPr>
        <p:spPr>
          <a:xfrm>
            <a:off x="2417704" y="1181892"/>
            <a:ext cx="74535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JLR collige plus de 50 types de transactions, soit l’ensemble des transactions publiées au Registre foncier du Québec</a:t>
            </a: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g2ed98df4f6c_0_192"/>
          <p:cNvGrpSpPr/>
          <p:nvPr/>
        </p:nvGrpSpPr>
        <p:grpSpPr>
          <a:xfrm>
            <a:off x="721330" y="813389"/>
            <a:ext cx="6751800" cy="4444836"/>
            <a:chOff x="-562646" y="66646"/>
            <a:chExt cx="6751800" cy="4444836"/>
          </a:xfrm>
        </p:grpSpPr>
        <p:sp>
          <p:nvSpPr>
            <p:cNvPr id="212" name="Google Shape;212;g2ed98df4f6c_0_192"/>
            <p:cNvSpPr/>
            <p:nvPr/>
          </p:nvSpPr>
          <p:spPr>
            <a:xfrm>
              <a:off x="1147015" y="230083"/>
              <a:ext cx="3629100" cy="1260300"/>
            </a:xfrm>
            <a:prstGeom prst="ellipse">
              <a:avLst/>
            </a:prstGeom>
            <a:solidFill>
              <a:srgbClr val="C9C6D2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ed98df4f6c_0_192"/>
            <p:cNvSpPr/>
            <p:nvPr/>
          </p:nvSpPr>
          <p:spPr>
            <a:xfrm>
              <a:off x="2612450" y="3277722"/>
              <a:ext cx="703200" cy="450000"/>
            </a:xfrm>
            <a:prstGeom prst="downArrow">
              <a:avLst>
                <a:gd name="adj1" fmla="val 50000"/>
                <a:gd name="adj2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ed98df4f6c_0_192"/>
            <p:cNvSpPr/>
            <p:nvPr/>
          </p:nvSpPr>
          <p:spPr>
            <a:xfrm>
              <a:off x="-562646" y="3667582"/>
              <a:ext cx="6751800" cy="8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ed98df4f6c_0_192"/>
            <p:cNvSpPr txBox="1"/>
            <p:nvPr/>
          </p:nvSpPr>
          <p:spPr>
            <a:xfrm>
              <a:off x="-562646" y="3667582"/>
              <a:ext cx="6751800" cy="8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33006F"/>
                </a:buClr>
                <a:buSzPts val="3000"/>
              </a:pPr>
              <a:endParaRPr sz="3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ed98df4f6c_0_192"/>
            <p:cNvSpPr/>
            <p:nvPr/>
          </p:nvSpPr>
          <p:spPr>
            <a:xfrm>
              <a:off x="2312475" y="1579039"/>
              <a:ext cx="1266000" cy="1266000"/>
            </a:xfrm>
            <a:prstGeom prst="ellipse">
              <a:avLst/>
            </a:prstGeom>
            <a:solidFill>
              <a:srgbClr val="61558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ed98df4f6c_0_192"/>
            <p:cNvSpPr txBox="1"/>
            <p:nvPr/>
          </p:nvSpPr>
          <p:spPr>
            <a:xfrm>
              <a:off x="2497870" y="1764434"/>
              <a:ext cx="8952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fr-CA" sz="1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Évaluation foncière</a:t>
              </a: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ed98df4f6c_0_192"/>
            <p:cNvSpPr/>
            <p:nvPr/>
          </p:nvSpPr>
          <p:spPr>
            <a:xfrm>
              <a:off x="1516209" y="448311"/>
              <a:ext cx="1266000" cy="1266000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ed98df4f6c_0_192"/>
            <p:cNvSpPr txBox="1"/>
            <p:nvPr/>
          </p:nvSpPr>
          <p:spPr>
            <a:xfrm>
              <a:off x="1701604" y="633706"/>
              <a:ext cx="8952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fr-CA" sz="1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Registre foncier</a:t>
              </a: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ed98df4f6c_0_192"/>
            <p:cNvSpPr/>
            <p:nvPr/>
          </p:nvSpPr>
          <p:spPr>
            <a:xfrm>
              <a:off x="2956854" y="302071"/>
              <a:ext cx="1266000" cy="1266000"/>
            </a:xfrm>
            <a:prstGeom prst="ellipse">
              <a:avLst/>
            </a:prstGeom>
            <a:solidFill>
              <a:srgbClr val="2D15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ed98df4f6c_0_192"/>
            <p:cNvSpPr txBox="1"/>
            <p:nvPr/>
          </p:nvSpPr>
          <p:spPr>
            <a:xfrm>
              <a:off x="3142249" y="487466"/>
              <a:ext cx="8952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fr-CA" sz="14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Cadastre</a:t>
              </a: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ed98df4f6c_0_192"/>
            <p:cNvSpPr/>
            <p:nvPr/>
          </p:nvSpPr>
          <p:spPr>
            <a:xfrm>
              <a:off x="992294" y="66646"/>
              <a:ext cx="3938400" cy="315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222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g2ed98df4f6c_0_192"/>
          <p:cNvSpPr txBox="1"/>
          <p:nvPr/>
        </p:nvSpPr>
        <p:spPr>
          <a:xfrm>
            <a:off x="1785983" y="5547640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Profil d’une propriété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ed98df4f6c_0_192"/>
          <p:cNvSpPr txBox="1"/>
          <p:nvPr/>
        </p:nvSpPr>
        <p:spPr>
          <a:xfrm>
            <a:off x="3510280" y="5538485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Évaluation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automatisée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ed98df4f6c_0_192"/>
          <p:cNvSpPr txBox="1"/>
          <p:nvPr/>
        </p:nvSpPr>
        <p:spPr>
          <a:xfrm>
            <a:off x="5225868" y="5547640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Alerte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ed98df4f6c_0_192"/>
          <p:cNvSpPr txBox="1"/>
          <p:nvPr/>
        </p:nvSpPr>
        <p:spPr>
          <a:xfrm>
            <a:off x="6950165" y="5547640"/>
            <a:ext cx="15849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Titre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immobilier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ed98df4f6c_0_192"/>
          <p:cNvSpPr txBox="1"/>
          <p:nvPr/>
        </p:nvSpPr>
        <p:spPr>
          <a:xfrm>
            <a:off x="8674462" y="5538484"/>
            <a:ext cx="17331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fr-CA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Validation des propriétaires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ed98df4f6c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3115" y="4915384"/>
            <a:ext cx="605813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ed98df4f6c_0_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5580" y="4846415"/>
            <a:ext cx="813058" cy="73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ed98df4f6c_0_1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8058" y="4915383"/>
            <a:ext cx="605811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ed98df4f6c_0_19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7523" y="4915383"/>
            <a:ext cx="605813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ed98df4f6c_0_1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9855" y="4919270"/>
            <a:ext cx="605813" cy="54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2ed98df4f6c_0_192"/>
          <p:cNvCxnSpPr/>
          <p:nvPr/>
        </p:nvCxnSpPr>
        <p:spPr>
          <a:xfrm>
            <a:off x="2578463" y="4598220"/>
            <a:ext cx="6962400" cy="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g2ed98df4f6c_0_192"/>
          <p:cNvCxnSpPr/>
          <p:nvPr/>
        </p:nvCxnSpPr>
        <p:spPr>
          <a:xfrm rot="10800000">
            <a:off x="2578463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g2ed98df4f6c_0_192"/>
          <p:cNvCxnSpPr/>
          <p:nvPr/>
        </p:nvCxnSpPr>
        <p:spPr>
          <a:xfrm rot="10800000">
            <a:off x="4307840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g2ed98df4f6c_0_192"/>
          <p:cNvCxnSpPr/>
          <p:nvPr/>
        </p:nvCxnSpPr>
        <p:spPr>
          <a:xfrm rot="10800000">
            <a:off x="6004852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g2ed98df4f6c_0_192"/>
          <p:cNvCxnSpPr/>
          <p:nvPr/>
        </p:nvCxnSpPr>
        <p:spPr>
          <a:xfrm rot="10800000">
            <a:off x="7793729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g2ed98df4f6c_0_192"/>
          <p:cNvCxnSpPr/>
          <p:nvPr/>
        </p:nvCxnSpPr>
        <p:spPr>
          <a:xfrm rot="10800000">
            <a:off x="9540962" y="4598314"/>
            <a:ext cx="0" cy="24810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g2ed98df4f6c_0_192"/>
          <p:cNvSpPr txBox="1"/>
          <p:nvPr/>
        </p:nvSpPr>
        <p:spPr>
          <a:xfrm>
            <a:off x="1909674" y="71450"/>
            <a:ext cx="849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fr-CA" sz="2400" b="1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Solution complète et personnalisable selon vos besoins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</a:pPr>
            <a:endParaRPr sz="2400" b="1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ed98df4f6c_0_192"/>
          <p:cNvSpPr txBox="1"/>
          <p:nvPr/>
        </p:nvSpPr>
        <p:spPr>
          <a:xfrm>
            <a:off x="5702200" y="813400"/>
            <a:ext cx="5125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Évaluation automatisée créée par intelligence artificielle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Impact des transports en commun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Analyse géoréférencée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Indice de prix de ventes pairées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Cartographie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>
              <a:buClr>
                <a:srgbClr val="33006F"/>
              </a:buClr>
              <a:buSzPts val="2000"/>
            </a:pPr>
            <a:endParaRPr sz="20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buClr>
                <a:srgbClr val="33006F"/>
              </a:buClr>
              <a:buSzPts val="2000"/>
              <a:buFont typeface="Arial"/>
              <a:buChar char="•"/>
            </a:pPr>
            <a:r>
              <a:rPr lang="fr-CA" sz="2000" kern="0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rPr>
              <a:t>Mouvements de population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184150">
              <a:buClr>
                <a:srgbClr val="33006F"/>
              </a:buClr>
              <a:buSzPts val="1600"/>
            </a:pPr>
            <a:endParaRPr sz="1600" kern="0">
              <a:solidFill>
                <a:srgbClr val="3300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04" y="-103730"/>
            <a:ext cx="2906070" cy="1938724"/>
          </a:xfrm>
          <a:prstGeom prst="rect">
            <a:avLst/>
          </a:prstGeom>
        </p:spPr>
      </p:pic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463296" y="121920"/>
            <a:ext cx="3291840" cy="6372000"/>
          </a:xfrm>
          <a:prstGeom prst="roundRect">
            <a:avLst/>
          </a:prstGeom>
          <a:ln w="38100">
            <a:solidFill>
              <a:srgbClr val="33006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>
          <a:xfrm>
            <a:off x="3944112" y="121920"/>
            <a:ext cx="3291840" cy="6372000"/>
          </a:xfrm>
          <a:prstGeom prst="roundRect">
            <a:avLst/>
          </a:prstGeom>
          <a:ln w="38100">
            <a:solidFill>
              <a:srgbClr val="33006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567239" y="258456"/>
            <a:ext cx="235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EXPERT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841884" y="265947"/>
            <a:ext cx="25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PREMIUM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1790163"/>
            <a:ext cx="229980" cy="1738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>
            <p:custDataLst>
              <p:tags r:id="rId7"/>
            </p:custDataLst>
          </p:nvPr>
        </p:nvCxnSpPr>
        <p:spPr>
          <a:xfrm>
            <a:off x="3944112" y="865632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463296" y="865632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>
            <a:off x="749869" y="1009567"/>
            <a:ext cx="27186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En tant que courtier RE/MAX,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vous avez accès au forfait Expert de JLR !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Medium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>
          <a:xfrm>
            <a:off x="463296" y="1526524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1"/>
            </p:custDataLst>
          </p:nvPr>
        </p:nvCxnSpPr>
        <p:spPr>
          <a:xfrm>
            <a:off x="3944112" y="1526524"/>
            <a:ext cx="3291840" cy="0"/>
          </a:xfrm>
          <a:prstGeom prst="line">
            <a:avLst/>
          </a:prstGeom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942934" y="1707499"/>
            <a:ext cx="2543838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40 profils de propriété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60 transactions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baseline="30000" dirty="0">
                <a:solidFill>
                  <a:prstClr val="black"/>
                </a:solidFill>
                <a:latin typeface="AvenirNext LT Pro Regular" panose="020B0503020202020204" pitchFamily="34" charset="0"/>
              </a:rPr>
              <a:t>5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 évaluations automatisées </a:t>
            </a:r>
            <a:b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gratuites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30 $ / </a:t>
            </a:r>
            <a:r>
              <a:rPr kumimoji="0" lang="fr-FR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éval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. automatisée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Radar immobilier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60 propriétés sous alerte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Secteurs sous alerte illimités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0,25 $ / propriété listée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Exportation Excel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3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2137540"/>
            <a:ext cx="229980" cy="173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2507405"/>
            <a:ext cx="229980" cy="173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3266196"/>
            <a:ext cx="229980" cy="1738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0" y="3627917"/>
            <a:ext cx="229980" cy="1738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3993799"/>
            <a:ext cx="229980" cy="173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" y="4364140"/>
            <a:ext cx="229980" cy="1738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4" y="4733485"/>
            <a:ext cx="229980" cy="1738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8" y="5222055"/>
            <a:ext cx="229980" cy="173832"/>
          </a:xfrm>
          <a:prstGeom prst="rect">
            <a:avLst/>
          </a:prstGeom>
        </p:spPr>
      </p:pic>
      <p:sp>
        <p:nvSpPr>
          <p:cNvPr id="33" name="Rounded Rectangle 32"/>
          <p:cNvSpPr/>
          <p:nvPr>
            <p:custDataLst>
              <p:tags r:id="rId21"/>
            </p:custDataLst>
          </p:nvPr>
        </p:nvSpPr>
        <p:spPr>
          <a:xfrm>
            <a:off x="836341" y="5707223"/>
            <a:ext cx="2320239" cy="575873"/>
          </a:xfrm>
          <a:prstGeom prst="roundRect">
            <a:avLst/>
          </a:prstGeom>
          <a:solidFill>
            <a:srgbClr val="EE8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Forfait RE/MAX </a:t>
            </a:r>
            <a:b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3813552" y="953749"/>
            <a:ext cx="3552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Vous souhaitez en faire plus ? Augmentez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 votre forfait pour avoir plus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d’inclusions mensuelles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1802810"/>
            <a:ext cx="229980" cy="173832"/>
          </a:xfrm>
          <a:prstGeom prst="rect">
            <a:avLst/>
          </a:prstGeom>
        </p:spPr>
      </p:pic>
      <p:sp>
        <p:nvSpPr>
          <p:cNvPr id="36" name="TextBox 35"/>
          <p:cNvSpPr txBox="1"/>
          <p:nvPr>
            <p:custDataLst>
              <p:tags r:id="rId24"/>
            </p:custDataLst>
          </p:nvPr>
        </p:nvSpPr>
        <p:spPr>
          <a:xfrm>
            <a:off x="4401525" y="1720146"/>
            <a:ext cx="2543838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100 profils de propriété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150  transactions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baseline="30000" dirty="0">
                <a:solidFill>
                  <a:prstClr val="black"/>
                </a:solidFill>
                <a:latin typeface="AvenirNext LT Pro Regular" panose="020B0503020202020204" pitchFamily="34" charset="0"/>
              </a:rPr>
              <a:t>7</a:t>
            </a: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 évaluations automatisées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gratuites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20 $ / </a:t>
            </a:r>
            <a:r>
              <a:rPr kumimoji="0" lang="fr-FR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éval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. automatisée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Radar immobilier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150 propriétés sous alerte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Secteurs sous alerte illimités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0,20 $ / propriété listée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3020202020204" pitchFamily="34" charset="0"/>
                <a:ea typeface="+mn-ea"/>
                <a:cs typeface="+mn-cs"/>
              </a:rPr>
              <a:t>Exportation Excel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3020202020204" pitchFamily="34" charset="0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2150187"/>
            <a:ext cx="229980" cy="1738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2520052"/>
            <a:ext cx="229980" cy="173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3278843"/>
            <a:ext cx="229980" cy="1738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41" y="3640564"/>
            <a:ext cx="229980" cy="173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4006446"/>
            <a:ext cx="229980" cy="173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95" y="4376787"/>
            <a:ext cx="229980" cy="173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5" y="4746132"/>
            <a:ext cx="229980" cy="1738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09" y="5234702"/>
            <a:ext cx="229980" cy="173832"/>
          </a:xfrm>
          <a:prstGeom prst="rect">
            <a:avLst/>
          </a:prstGeom>
        </p:spPr>
      </p:pic>
      <p:sp>
        <p:nvSpPr>
          <p:cNvPr id="45" name="Rounded Rectangle 44"/>
          <p:cNvSpPr/>
          <p:nvPr>
            <p:custDataLst>
              <p:tags r:id="rId33"/>
            </p:custDataLst>
          </p:nvPr>
        </p:nvSpPr>
        <p:spPr>
          <a:xfrm>
            <a:off x="4426906" y="5697216"/>
            <a:ext cx="2320239" cy="575873"/>
          </a:xfrm>
          <a:prstGeom prst="roundRect">
            <a:avLst/>
          </a:prstGeom>
          <a:solidFill>
            <a:srgbClr val="EE8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50 $ / mois</a:t>
            </a:r>
          </a:p>
        </p:txBody>
      </p:sp>
      <p:sp>
        <p:nvSpPr>
          <p:cNvPr id="46" name="TextBox 45"/>
          <p:cNvSpPr txBox="1"/>
          <p:nvPr>
            <p:custDataLst>
              <p:tags r:id="rId34"/>
            </p:custDataLst>
          </p:nvPr>
        </p:nvSpPr>
        <p:spPr>
          <a:xfrm>
            <a:off x="8283469" y="2803180"/>
            <a:ext cx="3351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5400" b="0" i="0" u="none" strike="noStrike" kern="1200" cap="none" spc="0" normalizeH="0" baseline="30000" noProof="0" dirty="0">
                <a:ln>
                  <a:noFill/>
                </a:ln>
                <a:solidFill>
                  <a:srgbClr val="DC1C2E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Prix régulier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600" b="0" i="0" u="none" strike="noStrike" kern="1200" cap="none" spc="0" normalizeH="0" baseline="30000" noProof="0" dirty="0">
                <a:ln>
                  <a:noFill/>
                </a:ln>
                <a:solidFill>
                  <a:srgbClr val="DC1C2E"/>
                </a:solidFill>
                <a:effectLst/>
                <a:uLnTx/>
                <a:uFillTx/>
                <a:latin typeface="AvenirNext LT Pro Medium" panose="020B0603020202020204" pitchFamily="34" charset="0"/>
                <a:ea typeface="+mn-ea"/>
                <a:cs typeface="+mn-cs"/>
              </a:rPr>
              <a:t>63$\mois</a:t>
            </a:r>
            <a:endParaRPr kumimoji="0" lang="fr-CA" sz="9600" b="0" i="0" u="none" strike="noStrike" kern="1200" cap="none" spc="0" normalizeH="0" baseline="30000" noProof="0" dirty="0">
              <a:ln>
                <a:noFill/>
              </a:ln>
              <a:solidFill>
                <a:srgbClr val="DC1C2E"/>
              </a:solidFill>
              <a:effectLst/>
              <a:uLnTx/>
              <a:uFillTx/>
              <a:latin typeface="AvenirNext LT Pro Regular" panose="020B05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>
            <p:custDataLst>
              <p:tags r:id="rId35"/>
            </p:custDataLst>
          </p:nvPr>
        </p:nvSpPr>
        <p:spPr>
          <a:xfrm>
            <a:off x="521730" y="6563383"/>
            <a:ext cx="5321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*Les inclusions de votre forfait sont mensuelles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non-cumulatives</a:t>
            </a:r>
            <a:r>
              <a:rPr kumimoji="0" lang="fr-CA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057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33006F"/>
      </a:dk1>
      <a:lt1>
        <a:srgbClr val="FFFFFF"/>
      </a:lt1>
      <a:dk2>
        <a:srgbClr val="33006F"/>
      </a:dk2>
      <a:lt2>
        <a:srgbClr val="D9D9D9"/>
      </a:lt2>
      <a:accent1>
        <a:srgbClr val="776A95"/>
      </a:accent1>
      <a:accent2>
        <a:srgbClr val="625583"/>
      </a:accent2>
      <a:accent3>
        <a:srgbClr val="493B70"/>
      </a:accent3>
      <a:accent4>
        <a:srgbClr val="2D185B"/>
      </a:accent4>
      <a:accent5>
        <a:srgbClr val="63597E"/>
      </a:accent5>
      <a:accent6>
        <a:srgbClr val="51456D"/>
      </a:accent6>
      <a:hlink>
        <a:srgbClr val="210849"/>
      </a:hlink>
      <a:folHlink>
        <a:srgbClr val="130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287</Words>
  <Application>Microsoft Office PowerPoint</Application>
  <PresentationFormat>Widescreen</PresentationFormat>
  <Paragraphs>82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AvenirNext LT Pro Medium</vt:lpstr>
      <vt:lpstr>AvenirNext LT Pro Regular</vt:lpstr>
      <vt:lpstr>Calibri</vt:lpstr>
      <vt:lpstr>Calibri Light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JLR</dc:title>
  <dc:creator>Marie-Ève Gélinas</dc:creator>
  <cp:lastModifiedBy>Joanie Cabana</cp:lastModifiedBy>
  <cp:revision>10</cp:revision>
  <dcterms:created xsi:type="dcterms:W3CDTF">2024-05-09T15:18:53Z</dcterms:created>
  <dcterms:modified xsi:type="dcterms:W3CDTF">2026-05-19T17:48:19Z</dcterms:modified>
</cp:coreProperties>
</file>