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gffg5Gip0v6Sfu+5cLBCQJdfXI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customschemas.google.com/relationships/presentationmetadata" Target="metadata"/><Relationship Id="rId10" Type="http://schemas.openxmlformats.org/officeDocument/2006/relationships/slide" Target="slides/slide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:notes"/>
          <p:cNvSpPr/>
          <p:nvPr>
            <p:ph idx="2" type="sldImg"/>
          </p:nvPr>
        </p:nvSpPr>
        <p:spPr>
          <a:xfrm>
            <a:off x="1941116" y="1163638"/>
            <a:ext cx="31410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:notes"/>
          <p:cNvSpPr txBox="1"/>
          <p:nvPr>
            <p:ph idx="1" type="body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00" spcFirstLastPara="1" rIns="94200" wrap="square" tIns="471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:notes"/>
          <p:cNvSpPr txBox="1"/>
          <p:nvPr>
            <p:ph idx="1" type="body"/>
          </p:nvPr>
        </p:nvSpPr>
        <p:spPr>
          <a:xfrm>
            <a:off x="702310" y="4480004"/>
            <a:ext cx="5618400" cy="36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00" spcFirstLastPara="1" rIns="94200" wrap="square" tIns="471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1" name="Google Shape;151;p2:notes"/>
          <p:cNvSpPr/>
          <p:nvPr>
            <p:ph idx="2" type="sldImg"/>
          </p:nvPr>
        </p:nvSpPr>
        <p:spPr>
          <a:xfrm>
            <a:off x="1940638" y="1163638"/>
            <a:ext cx="3141600" cy="31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702310" y="4480004"/>
            <a:ext cx="5618400" cy="36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00" spcFirstLastPara="1" rIns="94200" wrap="square" tIns="471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1940638" y="1163638"/>
            <a:ext cx="3141600" cy="31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702310" y="4480004"/>
            <a:ext cx="5618400" cy="36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00" spcFirstLastPara="1" rIns="94200" wrap="square" tIns="471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1940638" y="1163638"/>
            <a:ext cx="3141600" cy="31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27317" y="-1"/>
            <a:ext cx="10292496" cy="686483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7"/>
          <p:cNvSpPr/>
          <p:nvPr/>
        </p:nvSpPr>
        <p:spPr>
          <a:xfrm>
            <a:off x="2060334" y="1"/>
            <a:ext cx="5032500" cy="5061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7"/>
          <p:cNvSpPr/>
          <p:nvPr/>
        </p:nvSpPr>
        <p:spPr>
          <a:xfrm>
            <a:off x="2060334" y="5311684"/>
            <a:ext cx="5032500" cy="15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1574" y="1583871"/>
            <a:ext cx="3380476" cy="1975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/>
          <p:nvPr/>
        </p:nvSpPr>
        <p:spPr>
          <a:xfrm>
            <a:off x="-1" y="2"/>
            <a:ext cx="9144000" cy="734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8"/>
          <p:cNvSpPr/>
          <p:nvPr/>
        </p:nvSpPr>
        <p:spPr>
          <a:xfrm>
            <a:off x="-1" y="6354808"/>
            <a:ext cx="9144000" cy="5031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45042" y="6239958"/>
            <a:ext cx="1098957" cy="732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27317" y="-1"/>
            <a:ext cx="10292496" cy="686483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1"/>
          <p:cNvSpPr/>
          <p:nvPr/>
        </p:nvSpPr>
        <p:spPr>
          <a:xfrm>
            <a:off x="2060334" y="1"/>
            <a:ext cx="5032500" cy="5061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1"/>
          <p:cNvSpPr/>
          <p:nvPr/>
        </p:nvSpPr>
        <p:spPr>
          <a:xfrm>
            <a:off x="2060334" y="5311684"/>
            <a:ext cx="5032500" cy="155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1574" y="1583871"/>
            <a:ext cx="3380476" cy="1975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/>
          <p:nvPr/>
        </p:nvSpPr>
        <p:spPr>
          <a:xfrm>
            <a:off x="-1" y="6354808"/>
            <a:ext cx="9144000" cy="5031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gnature_jlr.emf" id="26" name="Google Shape;2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21458" y="6444612"/>
            <a:ext cx="736598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2"/>
          <p:cNvSpPr txBox="1"/>
          <p:nvPr/>
        </p:nvSpPr>
        <p:spPr>
          <a:xfrm>
            <a:off x="5868115" y="6593655"/>
            <a:ext cx="225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0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JLR SOLUTIONS FONCIÈRES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/>
          <p:nvPr/>
        </p:nvSpPr>
        <p:spPr>
          <a:xfrm>
            <a:off x="-1" y="1"/>
            <a:ext cx="9144000" cy="68580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3"/>
          <p:cNvSpPr/>
          <p:nvPr/>
        </p:nvSpPr>
        <p:spPr>
          <a:xfrm>
            <a:off x="-1" y="2"/>
            <a:ext cx="9144000" cy="734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Section Header">
  <p:cSld name="2_Section 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/>
          <p:nvPr/>
        </p:nvSpPr>
        <p:spPr>
          <a:xfrm>
            <a:off x="-1" y="1"/>
            <a:ext cx="9144000" cy="68580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4"/>
          <p:cNvSpPr/>
          <p:nvPr/>
        </p:nvSpPr>
        <p:spPr>
          <a:xfrm>
            <a:off x="-1" y="2"/>
            <a:ext cx="9144000" cy="734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gnature_jlr.emf" id="34" name="Google Shape;3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21458" y="6444612"/>
            <a:ext cx="736598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4"/>
          <p:cNvSpPr txBox="1"/>
          <p:nvPr/>
        </p:nvSpPr>
        <p:spPr>
          <a:xfrm>
            <a:off x="5868115" y="6593655"/>
            <a:ext cx="225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0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JLR SOLUTIONS FONCIÈRES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5"/>
          <p:cNvSpPr/>
          <p:nvPr/>
        </p:nvSpPr>
        <p:spPr>
          <a:xfrm>
            <a:off x="-1" y="1"/>
            <a:ext cx="9144000" cy="68580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Content">
  <p:cSld name="2_Two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/>
          <p:nvPr/>
        </p:nvSpPr>
        <p:spPr>
          <a:xfrm>
            <a:off x="-1" y="1"/>
            <a:ext cx="9144000" cy="68580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gnature_jlr.emf" id="40" name="Google Shape;4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21458" y="6444612"/>
            <a:ext cx="736598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6"/>
          <p:cNvSpPr txBox="1"/>
          <p:nvPr/>
        </p:nvSpPr>
        <p:spPr>
          <a:xfrm>
            <a:off x="5868115" y="6593655"/>
            <a:ext cx="225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0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JLR SOLUTIONS FONCIÈRES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7"/>
          <p:cNvSpPr/>
          <p:nvPr/>
        </p:nvSpPr>
        <p:spPr>
          <a:xfrm>
            <a:off x="-1" y="2"/>
            <a:ext cx="9144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7"/>
          <p:cNvSpPr/>
          <p:nvPr/>
        </p:nvSpPr>
        <p:spPr>
          <a:xfrm>
            <a:off x="-1" y="6354808"/>
            <a:ext cx="9144000" cy="5031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gnature_jlr.emf" id="45" name="Google Shape;45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21458" y="6444612"/>
            <a:ext cx="736598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7"/>
          <p:cNvSpPr txBox="1"/>
          <p:nvPr/>
        </p:nvSpPr>
        <p:spPr>
          <a:xfrm>
            <a:off x="5868115" y="6593655"/>
            <a:ext cx="225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0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JLR SOLUTIONS FONCIÈRES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8"/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9"/>
          <p:cNvSpPr/>
          <p:nvPr/>
        </p:nvSpPr>
        <p:spPr>
          <a:xfrm>
            <a:off x="-1" y="6354808"/>
            <a:ext cx="9144000" cy="503100"/>
          </a:xfrm>
          <a:prstGeom prst="rect">
            <a:avLst/>
          </a:prstGeom>
          <a:solidFill>
            <a:srgbClr val="330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gnature_jlr.emf" id="52" name="Google Shape;52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21458" y="6444612"/>
            <a:ext cx="736598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9"/>
          <p:cNvSpPr txBox="1"/>
          <p:nvPr/>
        </p:nvSpPr>
        <p:spPr>
          <a:xfrm>
            <a:off x="5868115" y="6593655"/>
            <a:ext cx="225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0" i="0" lang="fr-CA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JLR SOLUTIONS FONCIÈRES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>
  <p:cSld name="Title and Vertical 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>
  <p:cSld name="1_Section 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with Caption">
  <p:cSld name="1_Content with Caption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ture with Caption">
  <p:cSld name="1_Picture with Ca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Vertical Text">
  <p:cSld name="1_Title and Vertical 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" type="subTitle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" type="body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2" type="body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title"/>
          </p:nvPr>
        </p:nvSpPr>
        <p:spPr>
          <a:xfrm>
            <a:off x="629841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629841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1" name="Google Shape;101;p14"/>
          <p:cNvSpPr txBox="1"/>
          <p:nvPr>
            <p:ph idx="2" type="body"/>
          </p:nvPr>
        </p:nvSpPr>
        <p:spPr>
          <a:xfrm>
            <a:off x="629841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3" type="body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3" name="Google Shape;103;p14"/>
          <p:cNvSpPr txBox="1"/>
          <p:nvPr>
            <p:ph idx="4" type="body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5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5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9" name="Google Shape;119;p17"/>
          <p:cNvSpPr txBox="1"/>
          <p:nvPr>
            <p:ph idx="2" type="body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0" name="Google Shape;120;p17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8"/>
          <p:cNvSpPr/>
          <p:nvPr>
            <p:ph idx="2" type="pic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7" name="Google Shape;127;p18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19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9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0"/>
          <p:cNvSpPr txBox="1"/>
          <p:nvPr>
            <p:ph idx="1" type="body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20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0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0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40000"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0.png"/><Relationship Id="rId8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D8D8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"/>
          <p:cNvSpPr/>
          <p:nvPr/>
        </p:nvSpPr>
        <p:spPr>
          <a:xfrm>
            <a:off x="2833502" y="839827"/>
            <a:ext cx="3421500" cy="2817900"/>
          </a:xfrm>
          <a:prstGeom prst="rect">
            <a:avLst/>
          </a:prstGeom>
          <a:solidFill>
            <a:srgbClr val="33006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2981" y="1256214"/>
            <a:ext cx="2907014" cy="169918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"/>
          <p:cNvSpPr txBox="1"/>
          <p:nvPr/>
        </p:nvSpPr>
        <p:spPr>
          <a:xfrm>
            <a:off x="2689112" y="5532427"/>
            <a:ext cx="3774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CA" sz="32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Formation JLR</a:t>
            </a:r>
            <a:endParaRPr b="1" i="0" sz="32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823972"/>
            <a:ext cx="6857999" cy="545300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"/>
          <p:cNvSpPr txBox="1"/>
          <p:nvPr/>
        </p:nvSpPr>
        <p:spPr>
          <a:xfrm>
            <a:off x="345873" y="139350"/>
            <a:ext cx="463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CA" sz="24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Province de Québec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"/>
          <p:cNvSpPr txBox="1"/>
          <p:nvPr/>
        </p:nvSpPr>
        <p:spPr>
          <a:xfrm>
            <a:off x="1160816" y="812730"/>
            <a:ext cx="6856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CA" sz="2000" u="none" cap="none" strike="noStrike">
                <a:solidFill>
                  <a:srgbClr val="51456D"/>
                </a:solidFill>
                <a:latin typeface="Arial"/>
                <a:ea typeface="Arial"/>
                <a:cs typeface="Arial"/>
                <a:sym typeface="Arial"/>
              </a:rPr>
              <a:t>Mise à jour quotidienne par l’analyse </a:t>
            </a:r>
            <a:br>
              <a:rPr b="1" i="0" lang="fr-CA" sz="2000" u="none" cap="none" strike="noStrike">
                <a:solidFill>
                  <a:srgbClr val="51456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fr-CA" sz="2000" u="none" cap="none" strike="noStrike">
                <a:solidFill>
                  <a:srgbClr val="51456D"/>
                </a:solidFill>
                <a:latin typeface="Arial"/>
                <a:ea typeface="Arial"/>
                <a:cs typeface="Arial"/>
                <a:sym typeface="Arial"/>
              </a:rPr>
              <a:t>de plus de </a:t>
            </a:r>
            <a:r>
              <a:rPr b="1" i="0" lang="fr-CA" sz="2000" u="sng" cap="none" strike="noStrike">
                <a:solidFill>
                  <a:srgbClr val="51456D"/>
                </a:solidFill>
                <a:latin typeface="Arial"/>
                <a:ea typeface="Arial"/>
                <a:cs typeface="Arial"/>
                <a:sym typeface="Arial"/>
              </a:rPr>
              <a:t>600 000</a:t>
            </a:r>
            <a:r>
              <a:rPr b="1" i="0" lang="fr-CA" sz="2000" u="none" cap="none" strike="noStrike">
                <a:solidFill>
                  <a:srgbClr val="51456D"/>
                </a:solidFill>
                <a:latin typeface="Arial"/>
                <a:ea typeface="Arial"/>
                <a:cs typeface="Arial"/>
                <a:sym typeface="Arial"/>
              </a:rPr>
              <a:t> transactions immobilières annuellement</a:t>
            </a:r>
            <a:endParaRPr b="1" i="0" sz="2000" u="none" cap="none" strike="noStrike">
              <a:solidFill>
                <a:srgbClr val="51456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 txBox="1"/>
          <p:nvPr/>
        </p:nvSpPr>
        <p:spPr>
          <a:xfrm>
            <a:off x="1693068" y="1640263"/>
            <a:ext cx="5679300" cy="461700"/>
          </a:xfrm>
          <a:prstGeom prst="rect">
            <a:avLst/>
          </a:prstGeom>
          <a:solidFill>
            <a:schemeClr val="lt1">
              <a:alpha val="81176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24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4 700 000 propriétés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1432275" y="2824650"/>
            <a:ext cx="1754400" cy="1754700"/>
          </a:xfrm>
          <a:prstGeom prst="rect">
            <a:avLst/>
          </a:prstGeom>
          <a:solidFill>
            <a:schemeClr val="dk1">
              <a:alpha val="78039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5 700 000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propriétaires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 txBox="1"/>
          <p:nvPr/>
        </p:nvSpPr>
        <p:spPr>
          <a:xfrm>
            <a:off x="3456094" y="2824650"/>
            <a:ext cx="1990500" cy="2031900"/>
          </a:xfrm>
          <a:prstGeom prst="rect">
            <a:avLst/>
          </a:prstGeom>
          <a:solidFill>
            <a:schemeClr val="dk1">
              <a:alpha val="78039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Plus de 10 400 000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transactions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depuis 1986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"/>
          <p:cNvSpPr txBox="1"/>
          <p:nvPr/>
        </p:nvSpPr>
        <p:spPr>
          <a:xfrm>
            <a:off x="5827500" y="2824650"/>
            <a:ext cx="1942800" cy="2031900"/>
          </a:xfrm>
          <a:prstGeom prst="rect">
            <a:avLst/>
          </a:prstGeom>
          <a:solidFill>
            <a:schemeClr val="dk1">
              <a:alpha val="78039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35 000 000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intervenants impliqués dans une transaction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"/>
          <p:cNvSpPr/>
          <p:nvPr/>
        </p:nvSpPr>
        <p:spPr>
          <a:xfrm rot="10800000">
            <a:off x="1928903" y="2101560"/>
            <a:ext cx="671400" cy="515700"/>
          </a:xfrm>
          <a:prstGeom prst="triangle">
            <a:avLst>
              <a:gd fmla="val 50000" name="adj"/>
            </a:avLst>
          </a:prstGeom>
          <a:solidFill>
            <a:schemeClr val="lt1">
              <a:alpha val="7607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"/>
          <p:cNvSpPr/>
          <p:nvPr/>
        </p:nvSpPr>
        <p:spPr>
          <a:xfrm rot="10800000">
            <a:off x="4197044" y="2101560"/>
            <a:ext cx="671400" cy="515700"/>
          </a:xfrm>
          <a:prstGeom prst="triangle">
            <a:avLst>
              <a:gd fmla="val 50000" name="adj"/>
            </a:avLst>
          </a:prstGeom>
          <a:solidFill>
            <a:schemeClr val="lt1">
              <a:alpha val="7607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"/>
          <p:cNvSpPr/>
          <p:nvPr/>
        </p:nvSpPr>
        <p:spPr>
          <a:xfrm rot="10800000">
            <a:off x="6411899" y="2101560"/>
            <a:ext cx="671400" cy="515700"/>
          </a:xfrm>
          <a:prstGeom prst="triangle">
            <a:avLst>
              <a:gd fmla="val 50000" name="adj"/>
            </a:avLst>
          </a:prstGeom>
          <a:solidFill>
            <a:schemeClr val="lt1">
              <a:alpha val="76078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1" y="819150"/>
            <a:ext cx="6858000" cy="5438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"/>
          <p:cNvSpPr txBox="1"/>
          <p:nvPr/>
        </p:nvSpPr>
        <p:spPr>
          <a:xfrm>
            <a:off x="345874" y="161975"/>
            <a:ext cx="470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CA" sz="24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Registre foncier du Québec</a:t>
            </a:r>
            <a:endParaRPr b="1" i="0" sz="24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3"/>
          <p:cNvGrpSpPr/>
          <p:nvPr/>
        </p:nvGrpSpPr>
        <p:grpSpPr>
          <a:xfrm>
            <a:off x="1811387" y="2125977"/>
            <a:ext cx="5590264" cy="3468541"/>
            <a:chOff x="2184" y="297753"/>
            <a:chExt cx="7453686" cy="3468541"/>
          </a:xfrm>
        </p:grpSpPr>
        <p:sp>
          <p:nvSpPr>
            <p:cNvPr id="170" name="Google Shape;170;p3"/>
            <p:cNvSpPr/>
            <p:nvPr/>
          </p:nvSpPr>
          <p:spPr>
            <a:xfrm>
              <a:off x="2184" y="298580"/>
              <a:ext cx="1733400" cy="10401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"/>
            <p:cNvSpPr txBox="1"/>
            <p:nvPr/>
          </p:nvSpPr>
          <p:spPr>
            <a:xfrm>
              <a:off x="2184" y="298580"/>
              <a:ext cx="1733400" cy="1040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Ventes immobilières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908946" y="298580"/>
              <a:ext cx="1733400" cy="1040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 txBox="1"/>
            <p:nvPr/>
          </p:nvSpPr>
          <p:spPr>
            <a:xfrm>
              <a:off x="1908946" y="298580"/>
              <a:ext cx="1733400" cy="1040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Préavis d’exercice </a:t>
              </a:r>
              <a:b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(avis 60 jours)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815708" y="297753"/>
              <a:ext cx="1733400" cy="10416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 txBox="1"/>
            <p:nvPr/>
          </p:nvSpPr>
          <p:spPr>
            <a:xfrm>
              <a:off x="3815708" y="297753"/>
              <a:ext cx="1733400" cy="104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Délaissements (reprises de finance)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5722470" y="298580"/>
              <a:ext cx="1733400" cy="1040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5722470" y="298580"/>
              <a:ext cx="1733400" cy="1040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Hypothèques légales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2184" y="1512800"/>
              <a:ext cx="1733400" cy="1040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2184" y="1512800"/>
              <a:ext cx="1733400" cy="104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Avis de retrait de percevoir les loyers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1908946" y="1512800"/>
              <a:ext cx="1733400" cy="10401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1908946" y="1512800"/>
              <a:ext cx="1733400" cy="104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Baux enregistrés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3815708" y="1512800"/>
              <a:ext cx="1733400" cy="1040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 txBox="1"/>
            <p:nvPr/>
          </p:nvSpPr>
          <p:spPr>
            <a:xfrm>
              <a:off x="3815708" y="1512800"/>
              <a:ext cx="1733400" cy="104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Avis de dé/contamination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5722470" y="1512800"/>
              <a:ext cx="1733400" cy="10401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"/>
            <p:cNvSpPr txBox="1"/>
            <p:nvPr/>
          </p:nvSpPr>
          <p:spPr>
            <a:xfrm>
              <a:off x="5722470" y="1512800"/>
              <a:ext cx="1733400" cy="104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Déclarations de copropriétés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2184" y="2726194"/>
              <a:ext cx="1733400" cy="10401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"/>
            <p:cNvSpPr txBox="1"/>
            <p:nvPr/>
          </p:nvSpPr>
          <p:spPr>
            <a:xfrm>
              <a:off x="2184" y="2726194"/>
              <a:ext cx="1733400" cy="104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Déclarations de résidences familiales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908946" y="2726194"/>
              <a:ext cx="1733400" cy="10401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"/>
            <p:cNvSpPr txBox="1"/>
            <p:nvPr/>
          </p:nvSpPr>
          <p:spPr>
            <a:xfrm>
              <a:off x="1908946" y="2726194"/>
              <a:ext cx="1733400" cy="104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Ordonnances de blocages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3815708" y="2726194"/>
              <a:ext cx="1733400" cy="10401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"/>
            <p:cNvSpPr txBox="1"/>
            <p:nvPr/>
          </p:nvSpPr>
          <p:spPr>
            <a:xfrm>
              <a:off x="3815708" y="2726194"/>
              <a:ext cx="1733400" cy="104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Hypothèques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5722470" y="2726194"/>
              <a:ext cx="1733400" cy="10401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"/>
            <p:cNvSpPr txBox="1"/>
            <p:nvPr/>
          </p:nvSpPr>
          <p:spPr>
            <a:xfrm>
              <a:off x="5722470" y="2726194"/>
              <a:ext cx="1733400" cy="104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Transmissions (successions)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3"/>
          <p:cNvSpPr txBox="1"/>
          <p:nvPr/>
        </p:nvSpPr>
        <p:spPr>
          <a:xfrm>
            <a:off x="1813278" y="1181892"/>
            <a:ext cx="5590200" cy="92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JLR collige plus de 50 types de transactions, soit l’ensemble des transactions publiées au Registre foncier du Québec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4"/>
          <p:cNvGrpSpPr/>
          <p:nvPr/>
        </p:nvGrpSpPr>
        <p:grpSpPr>
          <a:xfrm>
            <a:off x="44147" y="813388"/>
            <a:ext cx="5063850" cy="4444825"/>
            <a:chOff x="-562646" y="66657"/>
            <a:chExt cx="6751800" cy="4444825"/>
          </a:xfrm>
        </p:grpSpPr>
        <p:sp>
          <p:nvSpPr>
            <p:cNvPr id="200" name="Google Shape;200;p4"/>
            <p:cNvSpPr/>
            <p:nvPr/>
          </p:nvSpPr>
          <p:spPr>
            <a:xfrm>
              <a:off x="1147015" y="230083"/>
              <a:ext cx="3629100" cy="1260300"/>
            </a:xfrm>
            <a:prstGeom prst="ellipse">
              <a:avLst/>
            </a:prstGeom>
            <a:solidFill>
              <a:srgbClr val="C9C6D2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2612450" y="3277722"/>
              <a:ext cx="703200" cy="450000"/>
            </a:xfrm>
            <a:prstGeom prst="downArrow">
              <a:avLst>
                <a:gd fmla="val 50000" name="adj1"/>
                <a:gd fmla="val 50000" name="adj2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-562646" y="3667582"/>
              <a:ext cx="6751800" cy="84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-562646" y="3667582"/>
              <a:ext cx="6751800" cy="84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3350" lIns="213350" spcFirstLastPara="1" rIns="213350" wrap="square" tIns="213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2226290" y="1579032"/>
              <a:ext cx="1584900" cy="1266000"/>
            </a:xfrm>
            <a:prstGeom prst="ellipse">
              <a:avLst/>
            </a:prstGeom>
            <a:solidFill>
              <a:srgbClr val="615583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4"/>
            <p:cNvSpPr txBox="1"/>
            <p:nvPr/>
          </p:nvSpPr>
          <p:spPr>
            <a:xfrm>
              <a:off x="2382691" y="1764432"/>
              <a:ext cx="11958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Évaluation foncière</a:t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1197391" y="448307"/>
              <a:ext cx="1584900" cy="1266000"/>
            </a:xfrm>
            <a:prstGeom prst="ellipse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1449538" y="633707"/>
              <a:ext cx="10806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Registre foncier</a:t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2956858" y="302082"/>
              <a:ext cx="1584900" cy="1266000"/>
            </a:xfrm>
            <a:prstGeom prst="ellipse">
              <a:avLst/>
            </a:prstGeom>
            <a:solidFill>
              <a:srgbClr val="2D155B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"/>
            <p:cNvSpPr txBox="1"/>
            <p:nvPr/>
          </p:nvSpPr>
          <p:spPr>
            <a:xfrm>
              <a:off x="3116310" y="512457"/>
              <a:ext cx="1266000" cy="89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Cadastre</a:t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01991" y="66657"/>
              <a:ext cx="4823100" cy="3087300"/>
            </a:xfrm>
            <a:custGeom>
              <a:rect b="b" l="l" r="r" t="t"/>
              <a:pathLst>
                <a:path extrusionOk="0" h="120000" w="12000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cap="flat" cmpd="sng" w="22225">
              <a:solidFill>
                <a:srgbClr val="BFBFB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1" name="Google Shape;211;p4"/>
          <p:cNvSpPr txBox="1"/>
          <p:nvPr/>
        </p:nvSpPr>
        <p:spPr>
          <a:xfrm>
            <a:off x="1339487" y="5547640"/>
            <a:ext cx="11886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Profil d’une propriété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 txBox="1"/>
          <p:nvPr/>
        </p:nvSpPr>
        <p:spPr>
          <a:xfrm>
            <a:off x="2632699" y="5538475"/>
            <a:ext cx="1299900" cy="585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Évaluation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automatisée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 txBox="1"/>
          <p:nvPr/>
        </p:nvSpPr>
        <p:spPr>
          <a:xfrm>
            <a:off x="3978314" y="5523165"/>
            <a:ext cx="1188600" cy="61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Alerte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"/>
          <p:cNvSpPr txBox="1"/>
          <p:nvPr/>
        </p:nvSpPr>
        <p:spPr>
          <a:xfrm>
            <a:off x="5212624" y="5547640"/>
            <a:ext cx="1188600" cy="585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Titre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immobilier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 txBox="1"/>
          <p:nvPr/>
        </p:nvSpPr>
        <p:spPr>
          <a:xfrm>
            <a:off x="6505850" y="5538475"/>
            <a:ext cx="1370700" cy="83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Validation des propriétaires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04836" y="4915384"/>
            <a:ext cx="454359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04185" y="4846415"/>
            <a:ext cx="609794" cy="551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28544" y="4915383"/>
            <a:ext cx="454357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23142" y="4915383"/>
            <a:ext cx="454359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99891" y="4919270"/>
            <a:ext cx="454359" cy="411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4"/>
          <p:cNvCxnSpPr/>
          <p:nvPr/>
        </p:nvCxnSpPr>
        <p:spPr>
          <a:xfrm>
            <a:off x="1933847" y="4598220"/>
            <a:ext cx="5221800" cy="0"/>
          </a:xfrm>
          <a:prstGeom prst="straightConnector1">
            <a:avLst/>
          </a:prstGeom>
          <a:noFill/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2" name="Google Shape;222;p4"/>
          <p:cNvCxnSpPr/>
          <p:nvPr/>
        </p:nvCxnSpPr>
        <p:spPr>
          <a:xfrm rot="10800000">
            <a:off x="1933847" y="4598314"/>
            <a:ext cx="0" cy="248100"/>
          </a:xfrm>
          <a:prstGeom prst="straightConnector1">
            <a:avLst/>
          </a:prstGeom>
          <a:noFill/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3" name="Google Shape;223;p4"/>
          <p:cNvCxnSpPr/>
          <p:nvPr/>
        </p:nvCxnSpPr>
        <p:spPr>
          <a:xfrm rot="10800000">
            <a:off x="3230880" y="4598314"/>
            <a:ext cx="0" cy="248100"/>
          </a:xfrm>
          <a:prstGeom prst="straightConnector1">
            <a:avLst/>
          </a:prstGeom>
          <a:noFill/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4" name="Google Shape;224;p4"/>
          <p:cNvCxnSpPr/>
          <p:nvPr/>
        </p:nvCxnSpPr>
        <p:spPr>
          <a:xfrm rot="10800000">
            <a:off x="4503639" y="4598314"/>
            <a:ext cx="0" cy="248100"/>
          </a:xfrm>
          <a:prstGeom prst="straightConnector1">
            <a:avLst/>
          </a:prstGeom>
          <a:noFill/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5" name="Google Shape;225;p4"/>
          <p:cNvCxnSpPr/>
          <p:nvPr/>
        </p:nvCxnSpPr>
        <p:spPr>
          <a:xfrm rot="10800000">
            <a:off x="5845297" y="4598314"/>
            <a:ext cx="0" cy="248100"/>
          </a:xfrm>
          <a:prstGeom prst="straightConnector1">
            <a:avLst/>
          </a:prstGeom>
          <a:noFill/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6" name="Google Shape;226;p4"/>
          <p:cNvCxnSpPr/>
          <p:nvPr/>
        </p:nvCxnSpPr>
        <p:spPr>
          <a:xfrm rot="10800000">
            <a:off x="7155722" y="4598314"/>
            <a:ext cx="0" cy="248100"/>
          </a:xfrm>
          <a:prstGeom prst="straightConnector1">
            <a:avLst/>
          </a:prstGeom>
          <a:noFill/>
          <a:ln cap="flat" cmpd="sng" w="25400">
            <a:solidFill>
              <a:srgbClr val="BFBFB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7" name="Google Shape;227;p4"/>
          <p:cNvSpPr txBox="1"/>
          <p:nvPr/>
        </p:nvSpPr>
        <p:spPr>
          <a:xfrm>
            <a:off x="350825" y="71450"/>
            <a:ext cx="8691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CA" sz="24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Solution complète et personnalisable selon vos besoins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 txBox="1"/>
          <p:nvPr/>
        </p:nvSpPr>
        <p:spPr>
          <a:xfrm>
            <a:off x="4276650" y="813400"/>
            <a:ext cx="49353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006F"/>
              </a:buClr>
              <a:buSzPts val="2000"/>
              <a:buFont typeface="Arial"/>
              <a:buChar char="•"/>
            </a:pPr>
            <a:r>
              <a:rPr b="0" i="0" lang="fr-CA" sz="2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Évaluation automatisée créée par intelligence artificielle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1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006F"/>
              </a:buClr>
              <a:buSzPts val="2000"/>
              <a:buFont typeface="Arial"/>
              <a:buChar char="•"/>
            </a:pPr>
            <a:r>
              <a:rPr b="0" i="0" lang="fr-CA" sz="2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Impact des transports en commun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1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006F"/>
              </a:buClr>
              <a:buSzPts val="2000"/>
              <a:buFont typeface="Arial"/>
              <a:buChar char="•"/>
            </a:pPr>
            <a:r>
              <a:rPr b="0" i="0" lang="fr-CA" sz="2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Analyse géoréférencée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1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006F"/>
              </a:buClr>
              <a:buSzPts val="2000"/>
              <a:buFont typeface="Arial"/>
              <a:buChar char="•"/>
            </a:pPr>
            <a:r>
              <a:rPr b="0" i="0" lang="fr-CA" sz="2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Indice de prix de ventes pairées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1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006F"/>
              </a:buClr>
              <a:buSzPts val="2000"/>
              <a:buFont typeface="Arial"/>
              <a:buChar char="•"/>
            </a:pPr>
            <a:r>
              <a:rPr b="0" i="0" lang="fr-CA" sz="2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Cartographie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1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006F"/>
              </a:buClr>
              <a:buSzPts val="2000"/>
              <a:buFont typeface="Arial"/>
              <a:buChar char="•"/>
            </a:pPr>
            <a:r>
              <a:rPr b="0" i="0" lang="fr-CA" sz="2000" u="none" cap="none" strike="noStrik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rPr>
              <a:t>Mouvements de population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33006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13000"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1628" y="-103730"/>
            <a:ext cx="2179552" cy="145404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"/>
          <p:cNvSpPr/>
          <p:nvPr/>
        </p:nvSpPr>
        <p:spPr>
          <a:xfrm>
            <a:off x="215025" y="27000"/>
            <a:ext cx="2827200" cy="6347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rgbClr val="33006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3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5"/>
          <p:cNvSpPr/>
          <p:nvPr/>
        </p:nvSpPr>
        <p:spPr>
          <a:xfrm>
            <a:off x="3253150" y="114025"/>
            <a:ext cx="2827200" cy="6347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rgbClr val="33006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7785" algn="ctr" dir="3180000" dist="33020">
              <a:srgbClr val="000000">
                <a:alpha val="3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5"/>
          <p:cNvSpPr txBox="1"/>
          <p:nvPr/>
        </p:nvSpPr>
        <p:spPr>
          <a:xfrm>
            <a:off x="1175429" y="258456"/>
            <a:ext cx="176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i="0" lang="fr-CA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EXPERT</a:t>
            </a:r>
            <a:endParaRPr/>
          </a:p>
        </p:txBody>
      </p:sp>
      <p:sp>
        <p:nvSpPr>
          <p:cNvPr id="237" name="Google Shape;237;p5"/>
          <p:cNvSpPr txBox="1"/>
          <p:nvPr/>
        </p:nvSpPr>
        <p:spPr>
          <a:xfrm>
            <a:off x="3926476" y="258047"/>
            <a:ext cx="191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i="0" lang="fr-CA" sz="2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PREMIUM</a:t>
            </a:r>
            <a:endParaRPr/>
          </a:p>
        </p:txBody>
      </p:sp>
      <p:pic>
        <p:nvPicPr>
          <p:cNvPr id="238" name="Google Shape;23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475" y="1803175"/>
            <a:ext cx="181348" cy="1303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5"/>
          <p:cNvCxnSpPr/>
          <p:nvPr/>
        </p:nvCxnSpPr>
        <p:spPr>
          <a:xfrm>
            <a:off x="3253146" y="857732"/>
            <a:ext cx="2469000" cy="0"/>
          </a:xfrm>
          <a:prstGeom prst="straightConnector1">
            <a:avLst/>
          </a:prstGeom>
          <a:noFill/>
          <a:ln cap="flat" cmpd="sng" w="9525">
            <a:solidFill>
              <a:srgbClr val="33006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0" name="Google Shape;240;p5"/>
          <p:cNvCxnSpPr/>
          <p:nvPr/>
        </p:nvCxnSpPr>
        <p:spPr>
          <a:xfrm>
            <a:off x="347472" y="865632"/>
            <a:ext cx="2469000" cy="0"/>
          </a:xfrm>
          <a:prstGeom prst="straightConnector1">
            <a:avLst/>
          </a:prstGeom>
          <a:noFill/>
          <a:ln cap="flat" cmpd="sng" w="9525">
            <a:solidFill>
              <a:srgbClr val="33006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1" name="Google Shape;241;p5"/>
          <p:cNvSpPr txBox="1"/>
          <p:nvPr/>
        </p:nvSpPr>
        <p:spPr>
          <a:xfrm>
            <a:off x="391300" y="865625"/>
            <a:ext cx="2553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1" baseline="30000" i="0" lang="fr-CA" sz="20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En tant que courtier </a:t>
            </a:r>
            <a:r>
              <a:rPr b="1" baseline="30000" lang="fr-CA" sz="2000">
                <a:latin typeface="Avenir"/>
                <a:ea typeface="Avenir"/>
                <a:cs typeface="Avenir"/>
                <a:sym typeface="Avenir"/>
              </a:rPr>
              <a:t>membre</a:t>
            </a:r>
            <a:r>
              <a:rPr b="1" baseline="30000" i="0" lang="fr-CA" sz="20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, </a:t>
            </a:r>
            <a:endParaRPr b="1" sz="1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1" baseline="30000" i="0" lang="fr-CA" sz="20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vous avez accès au forfait Expert de JLR !</a:t>
            </a:r>
            <a:endParaRPr b="1" i="0" sz="2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242" name="Google Shape;242;p5"/>
          <p:cNvCxnSpPr/>
          <p:nvPr/>
        </p:nvCxnSpPr>
        <p:spPr>
          <a:xfrm>
            <a:off x="347472" y="1692499"/>
            <a:ext cx="2469000" cy="0"/>
          </a:xfrm>
          <a:prstGeom prst="straightConnector1">
            <a:avLst/>
          </a:prstGeom>
          <a:noFill/>
          <a:ln cap="flat" cmpd="sng" w="9525">
            <a:solidFill>
              <a:srgbClr val="33006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3" name="Google Shape;243;p5"/>
          <p:cNvCxnSpPr/>
          <p:nvPr/>
        </p:nvCxnSpPr>
        <p:spPr>
          <a:xfrm>
            <a:off x="3253146" y="1696324"/>
            <a:ext cx="2469000" cy="0"/>
          </a:xfrm>
          <a:prstGeom prst="straightConnector1">
            <a:avLst/>
          </a:prstGeom>
          <a:noFill/>
          <a:ln cap="flat" cmpd="sng" w="9525">
            <a:solidFill>
              <a:srgbClr val="33006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4" name="Google Shape;244;p5"/>
          <p:cNvSpPr txBox="1"/>
          <p:nvPr/>
        </p:nvSpPr>
        <p:spPr>
          <a:xfrm>
            <a:off x="569682" y="1733150"/>
            <a:ext cx="22914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40 profils de propriété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60 transactions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5 éval</a:t>
            </a:r>
            <a:r>
              <a:rPr b="1" baseline="30000" lang="fr-CA" sz="2200">
                <a:latin typeface="Avenir"/>
                <a:ea typeface="Avenir"/>
                <a:cs typeface="Avenir"/>
                <a:sym typeface="Avenir"/>
              </a:rPr>
              <a:t>.</a:t>
            </a:r>
            <a: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auto</a:t>
            </a:r>
            <a:r>
              <a:rPr b="1" baseline="30000" lang="fr-CA" sz="2200">
                <a:latin typeface="Avenir"/>
                <a:ea typeface="Avenir"/>
                <a:cs typeface="Avenir"/>
                <a:sym typeface="Avenir"/>
              </a:rPr>
              <a:t>matisées</a:t>
            </a:r>
            <a:b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gratuites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30 $ / éval. automatisée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Radar immobilier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60 propriétés sous alerte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Secteurs sous alerte illimités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0,25 $ / propriété listée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Exportation Excel</a:t>
            </a:r>
            <a:endParaRPr b="0" i="0" sz="22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5" name="Google Shape;24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475" y="2150553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475" y="2520417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048" y="3160809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058" y="3519105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048" y="3877737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048" y="4132790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473" y="4497448"/>
            <a:ext cx="181348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475" y="4862080"/>
            <a:ext cx="181348" cy="13037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5"/>
          <p:cNvSpPr txBox="1"/>
          <p:nvPr/>
        </p:nvSpPr>
        <p:spPr>
          <a:xfrm>
            <a:off x="3254625" y="833825"/>
            <a:ext cx="2664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baseline="30000" i="0" lang="fr-CA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Vous souhaitez en faire plus ? Augmentez votre forfait pour avoir plus</a:t>
            </a:r>
            <a:r>
              <a:rPr baseline="30000" lang="fr-CA" sz="1800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baseline="30000" i="0" lang="fr-CA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d’inclusions mensuelles 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5584" y="1801135"/>
            <a:ext cx="172485" cy="13037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5"/>
          <p:cNvSpPr txBox="1"/>
          <p:nvPr/>
        </p:nvSpPr>
        <p:spPr>
          <a:xfrm>
            <a:off x="3632425" y="1732975"/>
            <a:ext cx="22914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100 profils de propriété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150  transactions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7 </a:t>
            </a:r>
            <a:r>
              <a:rPr b="1" baseline="30000" lang="fr-CA" sz="2200">
                <a:latin typeface="Avenir"/>
                <a:ea typeface="Avenir"/>
                <a:cs typeface="Avenir"/>
                <a:sym typeface="Avenir"/>
              </a:rPr>
              <a:t>éval. </a:t>
            </a:r>
            <a: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automatisées 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1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gratuites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20 $ / éval. automatisée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Radar immobilier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150 propriétés sous alerte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Secteurs sous alerte illimités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0,20 $ / propriété listée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venir"/>
              <a:buNone/>
            </a:pPr>
            <a:r>
              <a:rPr b="0" baseline="30000" i="0" lang="fr-CA" sz="2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Exportation Excel</a:t>
            </a:r>
            <a:endParaRPr b="0" i="0" sz="22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56" name="Google Shape;25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5584" y="2148512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5584" y="2518377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5584" y="3155193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6118" y="3446727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5584" y="3792021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5584" y="4194125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6121" y="4512532"/>
            <a:ext cx="172485" cy="13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56119" y="4859290"/>
            <a:ext cx="172485" cy="130374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5"/>
          <p:cNvSpPr/>
          <p:nvPr/>
        </p:nvSpPr>
        <p:spPr>
          <a:xfrm>
            <a:off x="3716775" y="5656575"/>
            <a:ext cx="1740300" cy="461700"/>
          </a:xfrm>
          <a:prstGeom prst="roundRect">
            <a:avLst>
              <a:gd fmla="val 16667" name="adj"/>
            </a:avLst>
          </a:prstGeom>
          <a:solidFill>
            <a:srgbClr val="EE862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fr-CA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r>
              <a:rPr b="0" i="0" lang="fr-CA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 / mois*</a:t>
            </a:r>
            <a:endParaRPr/>
          </a:p>
        </p:txBody>
      </p:sp>
      <p:sp>
        <p:nvSpPr>
          <p:cNvPr id="265" name="Google Shape;265;p5"/>
          <p:cNvSpPr txBox="1"/>
          <p:nvPr/>
        </p:nvSpPr>
        <p:spPr>
          <a:xfrm>
            <a:off x="6228950" y="1350325"/>
            <a:ext cx="28800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1C2E"/>
              </a:buClr>
              <a:buSzPts val="5400"/>
              <a:buFont typeface="Avenir"/>
              <a:buNone/>
            </a:pPr>
            <a:r>
              <a:rPr b="0" baseline="30000" i="0" lang="fr-CA" sz="5400" u="none" cap="none" strike="noStrike">
                <a:solidFill>
                  <a:srgbClr val="DC1C2E"/>
                </a:solidFill>
                <a:latin typeface="Avenir"/>
                <a:ea typeface="Avenir"/>
                <a:cs typeface="Avenir"/>
                <a:sym typeface="Avenir"/>
              </a:rPr>
              <a:t>Prix régulier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1C2E"/>
              </a:buClr>
              <a:buSzPts val="9600"/>
              <a:buFont typeface="Avenir"/>
              <a:buNone/>
            </a:pPr>
            <a:r>
              <a:rPr b="0" baseline="30000" i="0" lang="fr-CA" sz="7300" u="none" cap="none" strike="noStrike">
                <a:solidFill>
                  <a:srgbClr val="DC1C2E"/>
                </a:solidFill>
                <a:latin typeface="Avenir"/>
                <a:ea typeface="Avenir"/>
                <a:cs typeface="Avenir"/>
                <a:sym typeface="Avenir"/>
              </a:rPr>
              <a:t>63$\mois</a:t>
            </a:r>
            <a:endParaRPr b="0" baseline="30000" i="0" sz="7300" u="none" cap="none" strike="noStrike">
              <a:solidFill>
                <a:srgbClr val="DC1C2E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6" name="Google Shape;266;p5"/>
          <p:cNvSpPr txBox="1"/>
          <p:nvPr/>
        </p:nvSpPr>
        <p:spPr>
          <a:xfrm>
            <a:off x="391300" y="6563375"/>
            <a:ext cx="568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baseline="30000" i="0" lang="fr-C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*Les inclusions de votre forfait sont mensuelles</a:t>
            </a:r>
            <a:r>
              <a:rPr b="0" i="0" lang="fr-C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baseline="30000" i="0" lang="fr-C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 non-cumulatives, prix </a:t>
            </a:r>
            <a:r>
              <a:rPr baseline="30000" lang="fr-CA" sz="1200">
                <a:latin typeface="Calibri"/>
                <a:ea typeface="Calibri"/>
                <a:cs typeface="Calibri"/>
                <a:sym typeface="Calibri"/>
              </a:rPr>
              <a:t>promotionnel pour le forfait premium  pour un temps limité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Design">
  <a:themeElements>
    <a:clrScheme name="Custom 2">
      <a:dk1>
        <a:srgbClr val="33006F"/>
      </a:dk1>
      <a:lt1>
        <a:srgbClr val="FFFFFF"/>
      </a:lt1>
      <a:dk2>
        <a:srgbClr val="33006F"/>
      </a:dk2>
      <a:lt2>
        <a:srgbClr val="D9D9D9"/>
      </a:lt2>
      <a:accent1>
        <a:srgbClr val="776A95"/>
      </a:accent1>
      <a:accent2>
        <a:srgbClr val="625583"/>
      </a:accent2>
      <a:accent3>
        <a:srgbClr val="493B70"/>
      </a:accent3>
      <a:accent4>
        <a:srgbClr val="2D185B"/>
      </a:accent4>
      <a:accent5>
        <a:srgbClr val="63597E"/>
      </a:accent5>
      <a:accent6>
        <a:srgbClr val="51456D"/>
      </a:accent6>
      <a:hlink>
        <a:srgbClr val="210849"/>
      </a:hlink>
      <a:folHlink>
        <a:srgbClr val="1300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2024-05-09T15:18:53Z</dcterms:created>
  <dc:creator>Marie-Ève Gélinas</dc:creator>
</cp:coreProperties>
</file>